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6"/>
  </p:notesMasterIdLst>
  <p:handoutMasterIdLst>
    <p:handoutMasterId r:id="rId7"/>
  </p:handoutMasterIdLst>
  <p:sldIdLst>
    <p:sldId id="256" r:id="rId5"/>
  </p:sldIdLst>
  <p:sldSz cx="36576000" cy="27432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D38F85CA-7E11-4B14-9B9E-4B34907B294D}">
          <p14:sldIdLst>
            <p14:sldId id="256"/>
          </p14:sldIdLst>
        </p14:section>
      </p14:sectionLst>
    </p:ext>
    <p:ext uri="{EFAFB233-063F-42B5-8137-9DF3F51BA10A}">
      <p15:sldGuideLst xmlns="" xmlns:p15="http://schemas.microsoft.com/office/powerpoint/2012/main">
        <p15:guide id="5" pos="22320" userDrawn="1">
          <p15:clr>
            <a:srgbClr val="A4A3A4"/>
          </p15:clr>
        </p15:guide>
        <p15:guide id="11" pos="700" userDrawn="1">
          <p15:clr>
            <a:srgbClr val="A4A3A4"/>
          </p15:clr>
        </p15:guide>
        <p15:guide id="12" pos="7700" userDrawn="1">
          <p15:clr>
            <a:srgbClr val="A4A3A4"/>
          </p15:clr>
        </p15:guide>
        <p15:guide id="13" pos="15380" userDrawn="1">
          <p15:clr>
            <a:srgbClr val="A4A3A4"/>
          </p15:clr>
        </p15:guide>
        <p15:guide id="14" pos="7020" userDrawn="1">
          <p15:clr>
            <a:srgbClr val="A4A3A4"/>
          </p15:clr>
        </p15:guide>
        <p15:guide id="15" pos="8400" userDrawn="1">
          <p15:clr>
            <a:srgbClr val="A4A3A4"/>
          </p15:clr>
        </p15:guide>
        <p15:guide id="16" pos="14700" userDrawn="1">
          <p15:clr>
            <a:srgbClr val="A4A3A4"/>
          </p15:clr>
        </p15:guide>
        <p15:guide id="17" pos="16080" userDrawn="1">
          <p15:clr>
            <a:srgbClr val="A4A3A4"/>
          </p15:clr>
        </p15:guide>
        <p15:guide id="18" orient="horz" pos="8640" userDrawn="1">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nglun Feng" initials="JF" lastIdx="3"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B53C"/>
    <a:srgbClr val="0000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62" autoAdjust="0"/>
    <p:restoredTop sz="85294" autoAdjust="0"/>
  </p:normalViewPr>
  <p:slideViewPr>
    <p:cSldViewPr snapToGrid="0" snapToObjects="1">
      <p:cViewPr varScale="1">
        <p:scale>
          <a:sx n="16" d="100"/>
          <a:sy n="16" d="100"/>
        </p:scale>
        <p:origin x="-720" y="-160"/>
      </p:cViewPr>
      <p:guideLst>
        <p:guide orient="horz" pos="8640"/>
        <p:guide pos="22320"/>
        <p:guide pos="700"/>
        <p:guide pos="7700"/>
        <p:guide pos="15380"/>
        <p:guide pos="7020"/>
        <p:guide pos="8400"/>
        <p:guide pos="14700"/>
        <p:guide pos="16080"/>
      </p:guideLst>
    </p:cSldViewPr>
  </p:slideViewPr>
  <p:outlineViewPr>
    <p:cViewPr>
      <p:scale>
        <a:sx n="33" d="100"/>
        <a:sy n="33" d="100"/>
      </p:scale>
      <p:origin x="0" y="0"/>
    </p:cViewPr>
  </p:outlineViewPr>
  <p:notesTextViewPr>
    <p:cViewPr>
      <p:scale>
        <a:sx n="33" d="100"/>
        <a:sy n="33" d="100"/>
      </p:scale>
      <p:origin x="0" y="0"/>
    </p:cViewPr>
  </p:notesTextViewPr>
  <p:sorterViewPr>
    <p:cViewPr>
      <p:scale>
        <a:sx n="100" d="100"/>
        <a:sy n="100" d="100"/>
      </p:scale>
      <p:origin x="0" y="0"/>
    </p:cViewPr>
  </p:sorterViewPr>
  <p:notesViewPr>
    <p:cSldViewPr snapToGrid="0" snapToObjects="1" showGuides="1">
      <p:cViewPr varScale="1">
        <p:scale>
          <a:sx n="67" d="100"/>
          <a:sy n="67" d="100"/>
        </p:scale>
        <p:origin x="1224" y="90"/>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notesMaster" Target="notesMasters/notesMaster1.xml"/><Relationship Id="rId7" Type="http://schemas.openxmlformats.org/officeDocument/2006/relationships/handoutMaster" Target="handoutMasters/handoutMaster1.xml"/><Relationship Id="rId8" Type="http://schemas.openxmlformats.org/officeDocument/2006/relationships/printerSettings" Target="printerSettings/printerSettings1.bin"/><Relationship Id="rId9" Type="http://schemas.openxmlformats.org/officeDocument/2006/relationships/commentAuthors" Target="commentAuthors.xml"/><Relationship Id="rId1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9ACC4A61-EC63-184B-9B91-FAA52BBEA503}" type="datetimeFigureOut">
              <a:rPr lang="en-US" smtClean="0"/>
              <a:t>6/27/21</a:t>
            </a:fld>
            <a:endParaRPr lang="en-US" dirty="0"/>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1B036DC0-0364-1947-B564-01FDD4B3948D}" type="slidenum">
              <a:rPr lang="en-US" smtClean="0"/>
              <a:t>‹#›</a:t>
            </a:fld>
            <a:endParaRPr lang="en-US" dirty="0"/>
          </a:p>
        </p:txBody>
      </p:sp>
    </p:spTree>
    <p:extLst>
      <p:ext uri="{BB962C8B-B14F-4D97-AF65-F5344CB8AC3E}">
        <p14:creationId xmlns:p14="http://schemas.microsoft.com/office/powerpoint/2010/main" val="372004513"/>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CEC3F4A8-E6ED-CB42-9F0E-CCB8564E0B70}" type="datetimeFigureOut">
              <a:rPr lang="en-US" smtClean="0"/>
              <a:t>6/27/21</a:t>
            </a:fld>
            <a:endParaRPr lang="en-US" dirty="0"/>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6F42860A-2F40-5949-A1A8-B660392FC2D2}" type="slidenum">
              <a:rPr lang="en-US" smtClean="0"/>
              <a:t>‹#›</a:t>
            </a:fld>
            <a:endParaRPr lang="en-US" dirty="0"/>
          </a:p>
        </p:txBody>
      </p:sp>
    </p:spTree>
    <p:extLst>
      <p:ext uri="{BB962C8B-B14F-4D97-AF65-F5344CB8AC3E}">
        <p14:creationId xmlns:p14="http://schemas.microsoft.com/office/powerpoint/2010/main" val="1835342733"/>
      </p:ext>
    </p:extLst>
  </p:cSld>
  <p:clrMap bg1="lt1" tx1="dk1" bg2="lt2" tx2="dk2" accent1="accent1" accent2="accent2" accent3="accent3" accent4="accent4" accent5="accent5" accent6="accent6" hlink="hlink" folHlink="folHlink"/>
  <p:notesStyle>
    <a:lvl1pPr marL="0" algn="l" defTabSz="3072015" rtl="0" eaLnBrk="1" latinLnBrk="0" hangingPunct="1">
      <a:defRPr sz="4032" kern="1200">
        <a:solidFill>
          <a:schemeClr val="tx1"/>
        </a:solidFill>
        <a:latin typeface="+mn-lt"/>
        <a:ea typeface="+mn-ea"/>
        <a:cs typeface="+mn-cs"/>
      </a:defRPr>
    </a:lvl1pPr>
    <a:lvl2pPr marL="1536008" algn="l" defTabSz="3072015" rtl="0" eaLnBrk="1" latinLnBrk="0" hangingPunct="1">
      <a:defRPr sz="4032" kern="1200">
        <a:solidFill>
          <a:schemeClr val="tx1"/>
        </a:solidFill>
        <a:latin typeface="+mn-lt"/>
        <a:ea typeface="+mn-ea"/>
        <a:cs typeface="+mn-cs"/>
      </a:defRPr>
    </a:lvl2pPr>
    <a:lvl3pPr marL="3072015" algn="l" defTabSz="3072015" rtl="0" eaLnBrk="1" latinLnBrk="0" hangingPunct="1">
      <a:defRPr sz="4032" kern="1200">
        <a:solidFill>
          <a:schemeClr val="tx1"/>
        </a:solidFill>
        <a:latin typeface="+mn-lt"/>
        <a:ea typeface="+mn-ea"/>
        <a:cs typeface="+mn-cs"/>
      </a:defRPr>
    </a:lvl3pPr>
    <a:lvl4pPr marL="4608022" algn="l" defTabSz="3072015" rtl="0" eaLnBrk="1" latinLnBrk="0" hangingPunct="1">
      <a:defRPr sz="4032" kern="1200">
        <a:solidFill>
          <a:schemeClr val="tx1"/>
        </a:solidFill>
        <a:latin typeface="+mn-lt"/>
        <a:ea typeface="+mn-ea"/>
        <a:cs typeface="+mn-cs"/>
      </a:defRPr>
    </a:lvl4pPr>
    <a:lvl5pPr marL="6144033" algn="l" defTabSz="3072015" rtl="0" eaLnBrk="1" latinLnBrk="0" hangingPunct="1">
      <a:defRPr sz="4032" kern="1200">
        <a:solidFill>
          <a:schemeClr val="tx1"/>
        </a:solidFill>
        <a:latin typeface="+mn-lt"/>
        <a:ea typeface="+mn-ea"/>
        <a:cs typeface="+mn-cs"/>
      </a:defRPr>
    </a:lvl5pPr>
    <a:lvl6pPr marL="7680039" algn="l" defTabSz="3072015" rtl="0" eaLnBrk="1" latinLnBrk="0" hangingPunct="1">
      <a:defRPr sz="4032" kern="1200">
        <a:solidFill>
          <a:schemeClr val="tx1"/>
        </a:solidFill>
        <a:latin typeface="+mn-lt"/>
        <a:ea typeface="+mn-ea"/>
        <a:cs typeface="+mn-cs"/>
      </a:defRPr>
    </a:lvl6pPr>
    <a:lvl7pPr marL="9216046" algn="l" defTabSz="3072015" rtl="0" eaLnBrk="1" latinLnBrk="0" hangingPunct="1">
      <a:defRPr sz="4032" kern="1200">
        <a:solidFill>
          <a:schemeClr val="tx1"/>
        </a:solidFill>
        <a:latin typeface="+mn-lt"/>
        <a:ea typeface="+mn-ea"/>
        <a:cs typeface="+mn-cs"/>
      </a:defRPr>
    </a:lvl7pPr>
    <a:lvl8pPr marL="10752054" algn="l" defTabSz="3072015" rtl="0" eaLnBrk="1" latinLnBrk="0" hangingPunct="1">
      <a:defRPr sz="4032" kern="1200">
        <a:solidFill>
          <a:schemeClr val="tx1"/>
        </a:solidFill>
        <a:latin typeface="+mn-lt"/>
        <a:ea typeface="+mn-ea"/>
        <a:cs typeface="+mn-cs"/>
      </a:defRPr>
    </a:lvl8pPr>
    <a:lvl9pPr marL="12288062" algn="l" defTabSz="3072015" rtl="0" eaLnBrk="1" latinLnBrk="0" hangingPunct="1">
      <a:defRPr sz="403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42860A-2F40-5949-A1A8-B660392FC2D2}" type="slidenum">
              <a:rPr lang="en-US" smtClean="0"/>
              <a:t>1</a:t>
            </a:fld>
            <a:endParaRPr lang="en-US" dirty="0"/>
          </a:p>
        </p:txBody>
      </p:sp>
    </p:spTree>
    <p:extLst>
      <p:ext uri="{BB962C8B-B14F-4D97-AF65-F5344CB8AC3E}">
        <p14:creationId xmlns:p14="http://schemas.microsoft.com/office/powerpoint/2010/main" val="837626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489452"/>
            <a:ext cx="31089600" cy="9550400"/>
          </a:xfrm>
        </p:spPr>
        <p:txBody>
          <a:bodyPr anchor="b"/>
          <a:lstStyle>
            <a:lvl1pPr algn="ctr">
              <a:defRPr sz="24000"/>
            </a:lvl1pPr>
          </a:lstStyle>
          <a:p>
            <a:r>
              <a:rPr lang="en-US"/>
              <a:t>Click to edit Master title style</a:t>
            </a:r>
            <a:endParaRPr lang="en-US" dirty="0"/>
          </a:p>
        </p:txBody>
      </p:sp>
      <p:sp>
        <p:nvSpPr>
          <p:cNvPr id="3" name="Subtitle 2"/>
          <p:cNvSpPr>
            <a:spLocks noGrp="1"/>
          </p:cNvSpPr>
          <p:nvPr>
            <p:ph type="subTitle" idx="1"/>
          </p:nvPr>
        </p:nvSpPr>
        <p:spPr>
          <a:xfrm>
            <a:off x="4572000" y="14408152"/>
            <a:ext cx="27432000" cy="6623048"/>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4869207-C04E-3F48-915B-D39D0094E3A1}" type="datetimeFigureOut">
              <a:rPr lang="en-US" smtClean="0"/>
              <a:t>6/27/21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DB768C-A440-034F-B3BD-7F92EABDB2CA}" type="slidenum">
              <a:rPr lang="en-US" smtClean="0"/>
              <a:t>‹#›</a:t>
            </a:fld>
            <a:endParaRPr lang="en-US" dirty="0"/>
          </a:p>
        </p:txBody>
      </p:sp>
    </p:spTree>
    <p:extLst>
      <p:ext uri="{BB962C8B-B14F-4D97-AF65-F5344CB8AC3E}">
        <p14:creationId xmlns:p14="http://schemas.microsoft.com/office/powerpoint/2010/main" val="3755389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69207-C04E-3F48-915B-D39D0094E3A1}" type="datetimeFigureOut">
              <a:rPr lang="en-US" smtClean="0"/>
              <a:t>6/27/21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DB768C-A440-034F-B3BD-7F92EABDB2CA}" type="slidenum">
              <a:rPr lang="en-US" smtClean="0"/>
              <a:t>‹#›</a:t>
            </a:fld>
            <a:endParaRPr lang="en-US" dirty="0"/>
          </a:p>
        </p:txBody>
      </p:sp>
    </p:spTree>
    <p:extLst>
      <p:ext uri="{BB962C8B-B14F-4D97-AF65-F5344CB8AC3E}">
        <p14:creationId xmlns:p14="http://schemas.microsoft.com/office/powerpoint/2010/main" val="3672702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460500"/>
            <a:ext cx="7886700" cy="2324735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14602" y="1460500"/>
            <a:ext cx="23202900" cy="2324735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69207-C04E-3F48-915B-D39D0094E3A1}" type="datetimeFigureOut">
              <a:rPr lang="en-US" smtClean="0"/>
              <a:t>6/27/21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DB768C-A440-034F-B3BD-7F92EABDB2CA}" type="slidenum">
              <a:rPr lang="en-US" smtClean="0"/>
              <a:t>‹#›</a:t>
            </a:fld>
            <a:endParaRPr lang="en-US" dirty="0"/>
          </a:p>
        </p:txBody>
      </p:sp>
    </p:spTree>
    <p:extLst>
      <p:ext uri="{BB962C8B-B14F-4D97-AF65-F5344CB8AC3E}">
        <p14:creationId xmlns:p14="http://schemas.microsoft.com/office/powerpoint/2010/main" val="2446310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4" name="Content Placeholder 17"/>
          <p:cNvSpPr>
            <a:spLocks noGrp="1"/>
          </p:cNvSpPr>
          <p:nvPr>
            <p:ph sz="quarter" idx="14" hasCustomPrompt="1"/>
          </p:nvPr>
        </p:nvSpPr>
        <p:spPr>
          <a:xfrm>
            <a:off x="25537205" y="9907324"/>
            <a:ext cx="9967233" cy="6168761"/>
          </a:xfrm>
          <a:solidFill>
            <a:schemeClr val="bg1">
              <a:lumMod val="95000"/>
            </a:schemeClr>
          </a:solidFill>
        </p:spPr>
        <p:txBody>
          <a:bodyPr>
            <a:normAutofit/>
          </a:bodyPr>
          <a:lstStyle>
            <a:lvl1pPr marL="0" indent="0">
              <a:buNone/>
              <a:defRPr sz="3333" baseline="0">
                <a:latin typeface="Arial" charset="0"/>
                <a:ea typeface="Arial" charset="0"/>
                <a:cs typeface="Arial" charset="0"/>
              </a:defRPr>
            </a:lvl1pPr>
            <a:lvl2pPr marL="1828581" indent="0">
              <a:buNone/>
              <a:defRPr sz="2500">
                <a:latin typeface="Arial" charset="0"/>
                <a:ea typeface="Arial" charset="0"/>
                <a:cs typeface="Arial" charset="0"/>
              </a:defRPr>
            </a:lvl2pPr>
            <a:lvl3pPr marL="3657162" indent="0">
              <a:buNone/>
              <a:defRPr sz="2500">
                <a:latin typeface="Arial" charset="0"/>
                <a:ea typeface="Arial" charset="0"/>
                <a:cs typeface="Arial" charset="0"/>
              </a:defRPr>
            </a:lvl3pPr>
            <a:lvl4pPr marL="5485741" indent="0">
              <a:buNone/>
              <a:defRPr sz="2500">
                <a:latin typeface="Arial" charset="0"/>
                <a:ea typeface="Arial" charset="0"/>
                <a:cs typeface="Arial" charset="0"/>
              </a:defRPr>
            </a:lvl4pPr>
            <a:lvl5pPr marL="7314322" indent="0">
              <a:buNone/>
              <a:defRPr sz="2500">
                <a:latin typeface="Arial" charset="0"/>
                <a:ea typeface="Arial" charset="0"/>
                <a:cs typeface="Arial" charset="0"/>
              </a:defRPr>
            </a:lvl5pPr>
          </a:lstStyle>
          <a:p>
            <a:pPr lvl="0"/>
            <a:r>
              <a:rPr lang="en-US" dirty="0"/>
              <a:t>Photo</a:t>
            </a:r>
          </a:p>
        </p:txBody>
      </p:sp>
      <p:sp>
        <p:nvSpPr>
          <p:cNvPr id="22" name="Content Placeholder 17"/>
          <p:cNvSpPr>
            <a:spLocks noGrp="1"/>
          </p:cNvSpPr>
          <p:nvPr>
            <p:ph sz="quarter" idx="13" hasCustomPrompt="1"/>
          </p:nvPr>
        </p:nvSpPr>
        <p:spPr>
          <a:xfrm>
            <a:off x="13353624" y="17147986"/>
            <a:ext cx="9967233" cy="6168761"/>
          </a:xfrm>
          <a:solidFill>
            <a:schemeClr val="bg1">
              <a:lumMod val="95000"/>
            </a:schemeClr>
          </a:solidFill>
        </p:spPr>
        <p:txBody>
          <a:bodyPr>
            <a:normAutofit/>
          </a:bodyPr>
          <a:lstStyle>
            <a:lvl1pPr marL="0" indent="0">
              <a:buNone/>
              <a:defRPr sz="3333" baseline="0">
                <a:latin typeface="Arial" charset="0"/>
                <a:ea typeface="Arial" charset="0"/>
                <a:cs typeface="Arial" charset="0"/>
              </a:defRPr>
            </a:lvl1pPr>
            <a:lvl2pPr marL="1828581" indent="0">
              <a:buNone/>
              <a:defRPr sz="2500">
                <a:latin typeface="Arial" charset="0"/>
                <a:ea typeface="Arial" charset="0"/>
                <a:cs typeface="Arial" charset="0"/>
              </a:defRPr>
            </a:lvl2pPr>
            <a:lvl3pPr marL="3657162" indent="0">
              <a:buNone/>
              <a:defRPr sz="2500">
                <a:latin typeface="Arial" charset="0"/>
                <a:ea typeface="Arial" charset="0"/>
                <a:cs typeface="Arial" charset="0"/>
              </a:defRPr>
            </a:lvl3pPr>
            <a:lvl4pPr marL="5485741" indent="0">
              <a:buNone/>
              <a:defRPr sz="2500">
                <a:latin typeface="Arial" charset="0"/>
                <a:ea typeface="Arial" charset="0"/>
                <a:cs typeface="Arial" charset="0"/>
              </a:defRPr>
            </a:lvl4pPr>
            <a:lvl5pPr marL="7314322" indent="0">
              <a:buNone/>
              <a:defRPr sz="2500">
                <a:latin typeface="Arial" charset="0"/>
                <a:ea typeface="Arial" charset="0"/>
                <a:cs typeface="Arial" charset="0"/>
              </a:defRPr>
            </a:lvl5pPr>
          </a:lstStyle>
          <a:p>
            <a:pPr lvl="0"/>
            <a:r>
              <a:rPr lang="en-US" dirty="0"/>
              <a:t>Photo or graphic</a:t>
            </a:r>
          </a:p>
        </p:txBody>
      </p:sp>
      <p:sp>
        <p:nvSpPr>
          <p:cNvPr id="18" name="Content Placeholder 17"/>
          <p:cNvSpPr>
            <a:spLocks noGrp="1"/>
          </p:cNvSpPr>
          <p:nvPr>
            <p:ph sz="quarter" idx="11" hasCustomPrompt="1"/>
          </p:nvPr>
        </p:nvSpPr>
        <p:spPr>
          <a:xfrm>
            <a:off x="1095377" y="13125982"/>
            <a:ext cx="10048875" cy="6168761"/>
          </a:xfrm>
          <a:solidFill>
            <a:schemeClr val="bg1">
              <a:lumMod val="95000"/>
            </a:schemeClr>
          </a:solidFill>
        </p:spPr>
        <p:txBody>
          <a:bodyPr>
            <a:normAutofit/>
          </a:bodyPr>
          <a:lstStyle>
            <a:lvl1pPr marL="0" indent="0">
              <a:buNone/>
              <a:defRPr sz="3333" baseline="0">
                <a:latin typeface="Arial" charset="0"/>
                <a:ea typeface="Arial" charset="0"/>
                <a:cs typeface="Arial" charset="0"/>
              </a:defRPr>
            </a:lvl1pPr>
            <a:lvl2pPr marL="1828581" indent="0">
              <a:buNone/>
              <a:defRPr sz="2500">
                <a:latin typeface="Arial" charset="0"/>
                <a:ea typeface="Arial" charset="0"/>
                <a:cs typeface="Arial" charset="0"/>
              </a:defRPr>
            </a:lvl2pPr>
            <a:lvl3pPr marL="3657162" indent="0">
              <a:buNone/>
              <a:defRPr sz="2500">
                <a:latin typeface="Arial" charset="0"/>
                <a:ea typeface="Arial" charset="0"/>
                <a:cs typeface="Arial" charset="0"/>
              </a:defRPr>
            </a:lvl3pPr>
            <a:lvl4pPr marL="5485741" indent="0">
              <a:buNone/>
              <a:defRPr sz="2500">
                <a:latin typeface="Arial" charset="0"/>
                <a:ea typeface="Arial" charset="0"/>
                <a:cs typeface="Arial" charset="0"/>
              </a:defRPr>
            </a:lvl4pPr>
            <a:lvl5pPr marL="7314322" indent="0">
              <a:buNone/>
              <a:defRPr sz="2500">
                <a:latin typeface="Arial" charset="0"/>
                <a:ea typeface="Arial" charset="0"/>
                <a:cs typeface="Arial" charset="0"/>
              </a:defRPr>
            </a:lvl5pPr>
          </a:lstStyle>
          <a:p>
            <a:pPr lvl="0"/>
            <a:r>
              <a:rPr lang="en-US" dirty="0"/>
              <a:t>Photo or graphic</a:t>
            </a:r>
          </a:p>
        </p:txBody>
      </p:sp>
      <p:sp>
        <p:nvSpPr>
          <p:cNvPr id="21" name="Content Placeholder 17"/>
          <p:cNvSpPr>
            <a:spLocks noGrp="1"/>
          </p:cNvSpPr>
          <p:nvPr>
            <p:ph sz="quarter" idx="12" hasCustomPrompt="1"/>
          </p:nvPr>
        </p:nvSpPr>
        <p:spPr>
          <a:xfrm>
            <a:off x="13345207" y="9864991"/>
            <a:ext cx="4942795" cy="3681679"/>
          </a:xfrm>
          <a:solidFill>
            <a:schemeClr val="bg1">
              <a:lumMod val="95000"/>
            </a:schemeClr>
          </a:solidFill>
        </p:spPr>
        <p:txBody>
          <a:bodyPr>
            <a:normAutofit/>
          </a:bodyPr>
          <a:lstStyle>
            <a:lvl1pPr marL="0" indent="0">
              <a:buNone/>
              <a:defRPr sz="3333" baseline="0">
                <a:latin typeface="Arial" charset="0"/>
                <a:ea typeface="Arial" charset="0"/>
                <a:cs typeface="Arial" charset="0"/>
              </a:defRPr>
            </a:lvl1pPr>
            <a:lvl2pPr marL="1828581" indent="0">
              <a:buNone/>
              <a:defRPr sz="2500">
                <a:latin typeface="Arial" charset="0"/>
                <a:ea typeface="Arial" charset="0"/>
                <a:cs typeface="Arial" charset="0"/>
              </a:defRPr>
            </a:lvl2pPr>
            <a:lvl3pPr marL="3657162" indent="0">
              <a:buNone/>
              <a:defRPr sz="2500">
                <a:latin typeface="Arial" charset="0"/>
                <a:ea typeface="Arial" charset="0"/>
                <a:cs typeface="Arial" charset="0"/>
              </a:defRPr>
            </a:lvl3pPr>
            <a:lvl4pPr marL="5485741" indent="0">
              <a:buNone/>
              <a:defRPr sz="2500">
                <a:latin typeface="Arial" charset="0"/>
                <a:ea typeface="Arial" charset="0"/>
                <a:cs typeface="Arial" charset="0"/>
              </a:defRPr>
            </a:lvl4pPr>
            <a:lvl5pPr marL="7314322" indent="0">
              <a:buNone/>
              <a:defRPr sz="2500">
                <a:latin typeface="Arial" charset="0"/>
                <a:ea typeface="Arial" charset="0"/>
                <a:cs typeface="Arial" charset="0"/>
              </a:defRPr>
            </a:lvl5pPr>
          </a:lstStyle>
          <a:p>
            <a:pPr lvl="0"/>
            <a:r>
              <a:rPr lang="en-US" dirty="0"/>
              <a:t>Photo</a:t>
            </a:r>
          </a:p>
        </p:txBody>
      </p:sp>
    </p:spTree>
    <p:extLst>
      <p:ext uri="{BB962C8B-B14F-4D97-AF65-F5344CB8AC3E}">
        <p14:creationId xmlns:p14="http://schemas.microsoft.com/office/powerpoint/2010/main" val="3624166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69207-C04E-3F48-915B-D39D0094E3A1}" type="datetimeFigureOut">
              <a:rPr lang="en-US" smtClean="0"/>
              <a:t>6/27/21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DB768C-A440-034F-B3BD-7F92EABDB2CA}" type="slidenum">
              <a:rPr lang="en-US" smtClean="0"/>
              <a:t>‹#›</a:t>
            </a:fld>
            <a:endParaRPr lang="en-US" dirty="0"/>
          </a:p>
        </p:txBody>
      </p:sp>
    </p:spTree>
    <p:extLst>
      <p:ext uri="{BB962C8B-B14F-4D97-AF65-F5344CB8AC3E}">
        <p14:creationId xmlns:p14="http://schemas.microsoft.com/office/powerpoint/2010/main" val="4156303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6838958"/>
            <a:ext cx="31546800" cy="11410948"/>
          </a:xfrm>
        </p:spPr>
        <p:txBody>
          <a:bodyPr anchor="b"/>
          <a:lstStyle>
            <a:lvl1pPr>
              <a:defRPr sz="24000"/>
            </a:lvl1pPr>
          </a:lstStyle>
          <a:p>
            <a:r>
              <a:rPr lang="en-US"/>
              <a:t>Click to edit Master title style</a:t>
            </a:r>
            <a:endParaRPr lang="en-US" dirty="0"/>
          </a:p>
        </p:txBody>
      </p:sp>
      <p:sp>
        <p:nvSpPr>
          <p:cNvPr id="3" name="Text Placeholder 2"/>
          <p:cNvSpPr>
            <a:spLocks noGrp="1"/>
          </p:cNvSpPr>
          <p:nvPr>
            <p:ph type="body" idx="1"/>
          </p:nvPr>
        </p:nvSpPr>
        <p:spPr>
          <a:xfrm>
            <a:off x="2495552" y="18357858"/>
            <a:ext cx="31546800" cy="600074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4869207-C04E-3F48-915B-D39D0094E3A1}" type="datetimeFigureOut">
              <a:rPr lang="en-US" smtClean="0"/>
              <a:t>6/27/21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DB768C-A440-034F-B3BD-7F92EABDB2CA}" type="slidenum">
              <a:rPr lang="en-US" smtClean="0"/>
              <a:t>‹#›</a:t>
            </a:fld>
            <a:endParaRPr lang="en-US" dirty="0"/>
          </a:p>
        </p:txBody>
      </p:sp>
    </p:spTree>
    <p:extLst>
      <p:ext uri="{BB962C8B-B14F-4D97-AF65-F5344CB8AC3E}">
        <p14:creationId xmlns:p14="http://schemas.microsoft.com/office/powerpoint/2010/main" val="3167941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600" y="7302500"/>
            <a:ext cx="15544800" cy="174053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16600" y="7302500"/>
            <a:ext cx="15544800" cy="174053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869207-C04E-3F48-915B-D39D0094E3A1}" type="datetimeFigureOut">
              <a:rPr lang="en-US" smtClean="0"/>
              <a:t>6/27/21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DB768C-A440-034F-B3BD-7F92EABDB2CA}" type="slidenum">
              <a:rPr lang="en-US" smtClean="0"/>
              <a:t>‹#›</a:t>
            </a:fld>
            <a:endParaRPr lang="en-US" dirty="0"/>
          </a:p>
        </p:txBody>
      </p:sp>
    </p:spTree>
    <p:extLst>
      <p:ext uri="{BB962C8B-B14F-4D97-AF65-F5344CB8AC3E}">
        <p14:creationId xmlns:p14="http://schemas.microsoft.com/office/powerpoint/2010/main" val="1920581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460506"/>
            <a:ext cx="31546800" cy="530225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19368" y="6724652"/>
            <a:ext cx="15473360"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Edit Master text styles</a:t>
            </a:r>
          </a:p>
        </p:txBody>
      </p:sp>
      <p:sp>
        <p:nvSpPr>
          <p:cNvPr id="4" name="Content Placeholder 3"/>
          <p:cNvSpPr>
            <a:spLocks noGrp="1"/>
          </p:cNvSpPr>
          <p:nvPr>
            <p:ph sz="half" idx="2"/>
          </p:nvPr>
        </p:nvSpPr>
        <p:spPr>
          <a:xfrm>
            <a:off x="2519368" y="10020300"/>
            <a:ext cx="15473360" cy="147383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16602" y="6724652"/>
            <a:ext cx="15549564"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Edit Master text styles</a:t>
            </a:r>
          </a:p>
        </p:txBody>
      </p:sp>
      <p:sp>
        <p:nvSpPr>
          <p:cNvPr id="6" name="Content Placeholder 5"/>
          <p:cNvSpPr>
            <a:spLocks noGrp="1"/>
          </p:cNvSpPr>
          <p:nvPr>
            <p:ph sz="quarter" idx="4"/>
          </p:nvPr>
        </p:nvSpPr>
        <p:spPr>
          <a:xfrm>
            <a:off x="18516602" y="10020300"/>
            <a:ext cx="15549564" cy="147383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869207-C04E-3F48-915B-D39D0094E3A1}" type="datetimeFigureOut">
              <a:rPr lang="en-US" smtClean="0"/>
              <a:t>6/27/21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DB768C-A440-034F-B3BD-7F92EABDB2CA}" type="slidenum">
              <a:rPr lang="en-US" smtClean="0"/>
              <a:t>‹#›</a:t>
            </a:fld>
            <a:endParaRPr lang="en-US" dirty="0"/>
          </a:p>
        </p:txBody>
      </p:sp>
    </p:spTree>
    <p:extLst>
      <p:ext uri="{BB962C8B-B14F-4D97-AF65-F5344CB8AC3E}">
        <p14:creationId xmlns:p14="http://schemas.microsoft.com/office/powerpoint/2010/main" val="4797420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869207-C04E-3F48-915B-D39D0094E3A1}" type="datetimeFigureOut">
              <a:rPr lang="en-US" smtClean="0"/>
              <a:t>6/27/21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DB768C-A440-034F-B3BD-7F92EABDB2CA}" type="slidenum">
              <a:rPr lang="en-US" smtClean="0"/>
              <a:t>‹#›</a:t>
            </a:fld>
            <a:endParaRPr lang="en-US" dirty="0"/>
          </a:p>
        </p:txBody>
      </p:sp>
    </p:spTree>
    <p:extLst>
      <p:ext uri="{BB962C8B-B14F-4D97-AF65-F5344CB8AC3E}">
        <p14:creationId xmlns:p14="http://schemas.microsoft.com/office/powerpoint/2010/main" val="2349177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869207-C04E-3F48-915B-D39D0094E3A1}" type="datetimeFigureOut">
              <a:rPr lang="en-US" smtClean="0"/>
              <a:t>6/27/21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DB768C-A440-034F-B3BD-7F92EABDB2CA}" type="slidenum">
              <a:rPr lang="en-US" smtClean="0"/>
              <a:t>‹#›</a:t>
            </a:fld>
            <a:endParaRPr lang="en-US" dirty="0"/>
          </a:p>
        </p:txBody>
      </p:sp>
    </p:spTree>
    <p:extLst>
      <p:ext uri="{BB962C8B-B14F-4D97-AF65-F5344CB8AC3E}">
        <p14:creationId xmlns:p14="http://schemas.microsoft.com/office/powerpoint/2010/main" val="4087370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Content Placeholder 2"/>
          <p:cNvSpPr>
            <a:spLocks noGrp="1"/>
          </p:cNvSpPr>
          <p:nvPr>
            <p:ph idx="1"/>
          </p:nvPr>
        </p:nvSpPr>
        <p:spPr>
          <a:xfrm>
            <a:off x="15549564" y="3949706"/>
            <a:ext cx="18516600" cy="19494500"/>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Edit Master text styles</a:t>
            </a:r>
          </a:p>
        </p:txBody>
      </p:sp>
      <p:sp>
        <p:nvSpPr>
          <p:cNvPr id="5" name="Date Placeholder 4"/>
          <p:cNvSpPr>
            <a:spLocks noGrp="1"/>
          </p:cNvSpPr>
          <p:nvPr>
            <p:ph type="dt" sz="half" idx="10"/>
          </p:nvPr>
        </p:nvSpPr>
        <p:spPr/>
        <p:txBody>
          <a:bodyPr/>
          <a:lstStyle/>
          <a:p>
            <a:fld id="{C4869207-C04E-3F48-915B-D39D0094E3A1}" type="datetimeFigureOut">
              <a:rPr lang="en-US" smtClean="0"/>
              <a:t>6/27/21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DB768C-A440-034F-B3BD-7F92EABDB2CA}" type="slidenum">
              <a:rPr lang="en-US" smtClean="0"/>
              <a:t>‹#›</a:t>
            </a:fld>
            <a:endParaRPr lang="en-US" dirty="0"/>
          </a:p>
        </p:txBody>
      </p:sp>
    </p:spTree>
    <p:extLst>
      <p:ext uri="{BB962C8B-B14F-4D97-AF65-F5344CB8AC3E}">
        <p14:creationId xmlns:p14="http://schemas.microsoft.com/office/powerpoint/2010/main" val="42556938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549564" y="3949706"/>
            <a:ext cx="18516600" cy="19494500"/>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Edit Master text styles</a:t>
            </a:r>
          </a:p>
        </p:txBody>
      </p:sp>
      <p:sp>
        <p:nvSpPr>
          <p:cNvPr id="5" name="Date Placeholder 4"/>
          <p:cNvSpPr>
            <a:spLocks noGrp="1"/>
          </p:cNvSpPr>
          <p:nvPr>
            <p:ph type="dt" sz="half" idx="10"/>
          </p:nvPr>
        </p:nvSpPr>
        <p:spPr/>
        <p:txBody>
          <a:bodyPr/>
          <a:lstStyle/>
          <a:p>
            <a:fld id="{C4869207-C04E-3F48-915B-D39D0094E3A1}" type="datetimeFigureOut">
              <a:rPr lang="en-US" smtClean="0"/>
              <a:t>6/27/21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DB768C-A440-034F-B3BD-7F92EABDB2CA}" type="slidenum">
              <a:rPr lang="en-US" smtClean="0"/>
              <a:t>‹#›</a:t>
            </a:fld>
            <a:endParaRPr lang="en-US" dirty="0"/>
          </a:p>
        </p:txBody>
      </p:sp>
    </p:spTree>
    <p:extLst>
      <p:ext uri="{BB962C8B-B14F-4D97-AF65-F5344CB8AC3E}">
        <p14:creationId xmlns:p14="http://schemas.microsoft.com/office/powerpoint/2010/main" val="410074572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460506"/>
            <a:ext cx="31546800" cy="53022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4600" y="7302500"/>
            <a:ext cx="31546800" cy="1740535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14600" y="25425406"/>
            <a:ext cx="8229600" cy="1460500"/>
          </a:xfrm>
          <a:prstGeom prst="rect">
            <a:avLst/>
          </a:prstGeom>
        </p:spPr>
        <p:txBody>
          <a:bodyPr vert="horz" lIns="91440" tIns="45720" rIns="91440" bIns="45720" rtlCol="0" anchor="ctr"/>
          <a:lstStyle>
            <a:lvl1pPr algn="l">
              <a:defRPr sz="4800">
                <a:solidFill>
                  <a:schemeClr val="tx1">
                    <a:tint val="75000"/>
                  </a:schemeClr>
                </a:solidFill>
              </a:defRPr>
            </a:lvl1pPr>
          </a:lstStyle>
          <a:p>
            <a:fld id="{C4869207-C04E-3F48-915B-D39D0094E3A1}" type="datetimeFigureOut">
              <a:rPr lang="en-US" smtClean="0"/>
              <a:t>6/27/21</a:t>
            </a:fld>
            <a:endParaRPr lang="en-US" dirty="0"/>
          </a:p>
        </p:txBody>
      </p:sp>
      <p:sp>
        <p:nvSpPr>
          <p:cNvPr id="5" name="Footer Placeholder 4"/>
          <p:cNvSpPr>
            <a:spLocks noGrp="1"/>
          </p:cNvSpPr>
          <p:nvPr>
            <p:ph type="ftr" sz="quarter" idx="3"/>
          </p:nvPr>
        </p:nvSpPr>
        <p:spPr>
          <a:xfrm>
            <a:off x="12115800" y="25425406"/>
            <a:ext cx="12344400" cy="1460500"/>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5831800" y="25425406"/>
            <a:ext cx="8229600" cy="1460500"/>
          </a:xfrm>
          <a:prstGeom prst="rect">
            <a:avLst/>
          </a:prstGeom>
        </p:spPr>
        <p:txBody>
          <a:bodyPr vert="horz" lIns="91440" tIns="45720" rIns="91440" bIns="45720" rtlCol="0" anchor="ctr"/>
          <a:lstStyle>
            <a:lvl1pPr algn="r">
              <a:defRPr sz="4800">
                <a:solidFill>
                  <a:schemeClr val="tx1">
                    <a:tint val="75000"/>
                  </a:schemeClr>
                </a:solidFill>
              </a:defRPr>
            </a:lvl1pPr>
          </a:lstStyle>
          <a:p>
            <a:fld id="{71DB768C-A440-034F-B3BD-7F92EABDB2CA}" type="slidenum">
              <a:rPr lang="en-US" smtClean="0"/>
              <a:t>‹#›</a:t>
            </a:fld>
            <a:endParaRPr lang="en-US" dirty="0"/>
          </a:p>
        </p:txBody>
      </p:sp>
    </p:spTree>
    <p:extLst>
      <p:ext uri="{BB962C8B-B14F-4D97-AF65-F5344CB8AC3E}">
        <p14:creationId xmlns:p14="http://schemas.microsoft.com/office/powerpoint/2010/main" val="209569348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jpg"/><Relationship Id="rId9" Type="http://schemas.openxmlformats.org/officeDocument/2006/relationships/image" Target="../media/image7.png"/><Relationship Id="rId10" Type="http://schemas.openxmlformats.org/officeDocument/2006/relationships/image" Target="../media/image8.jpg"/><Relationship Id="rId11" Type="http://schemas.openxmlformats.org/officeDocument/2006/relationships/image" Target="../media/image9.png"/><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descr="A close up of a logo&#10;&#10;Description automatically generated">
            <a:extLst>
              <a:ext uri="{FF2B5EF4-FFF2-40B4-BE49-F238E27FC236}">
                <a16:creationId xmlns="" xmlns:a16="http://schemas.microsoft.com/office/drawing/2014/main" id="{C53E94AD-1954-4F94-B722-838AC86113BB}"/>
              </a:ext>
            </a:extLst>
          </p:cNvPr>
          <p:cNvPicPr>
            <a:picLocks noChangeAspect="1"/>
          </p:cNvPicPr>
          <p:nvPr/>
        </p:nvPicPr>
        <p:blipFill rotWithShape="1">
          <a:blip r:embed="rId3"/>
          <a:srcRect l="9081" t="5727" r="6911" b="5877"/>
          <a:stretch/>
        </p:blipFill>
        <p:spPr>
          <a:xfrm>
            <a:off x="13448126" y="15895239"/>
            <a:ext cx="4439824" cy="3688161"/>
          </a:xfrm>
          <a:prstGeom prst="rect">
            <a:avLst/>
          </a:prstGeom>
        </p:spPr>
      </p:pic>
      <p:sp>
        <p:nvSpPr>
          <p:cNvPr id="18" name="Rectangle 17"/>
          <p:cNvSpPr/>
          <p:nvPr/>
        </p:nvSpPr>
        <p:spPr>
          <a:xfrm>
            <a:off x="0" y="25438099"/>
            <a:ext cx="36576000" cy="2095500"/>
          </a:xfrm>
          <a:prstGeom prst="rect">
            <a:avLst/>
          </a:prstGeom>
          <a:solidFill>
            <a:schemeClr val="bg1"/>
          </a:solidFill>
          <a:ln/>
        </p:spPr>
        <p:style>
          <a:lnRef idx="3">
            <a:schemeClr val="lt1"/>
          </a:lnRef>
          <a:fillRef idx="1">
            <a:schemeClr val="accent6"/>
          </a:fillRef>
          <a:effectRef idx="1">
            <a:schemeClr val="accent6"/>
          </a:effectRef>
          <a:fontRef idx="minor">
            <a:schemeClr val="lt1"/>
          </a:fontRef>
        </p:style>
        <p:txBody>
          <a:bodyPr rtlCol="0" anchor="ctr"/>
          <a:lstStyle/>
          <a:p>
            <a:pPr algn="ctr"/>
            <a:endParaRPr lang="en-US" sz="5040" dirty="0"/>
          </a:p>
        </p:txBody>
      </p:sp>
      <p:pic>
        <p:nvPicPr>
          <p:cNvPr id="7" name="Content Placeholder 6"/>
          <p:cNvPicPr>
            <a:picLocks noGrp="1" noChangeAspect="1"/>
          </p:cNvPicPr>
          <p:nvPr>
            <p:ph sz="quarter" idx="12"/>
          </p:nvPr>
        </p:nvPicPr>
        <p:blipFill>
          <a:blip r:embed="rId4">
            <a:extLst>
              <a:ext uri="{28A0092B-C50C-407E-A947-70E740481C1C}">
                <a14:useLocalDpi xmlns:a14="http://schemas.microsoft.com/office/drawing/2010/main" val="0"/>
              </a:ext>
            </a:extLst>
          </a:blip>
          <a:stretch>
            <a:fillRect/>
          </a:stretch>
        </p:blipFill>
        <p:spPr>
          <a:xfrm>
            <a:off x="-117795" y="-46771"/>
            <a:ext cx="36693795" cy="4316911"/>
          </a:xfrm>
        </p:spPr>
      </p:pic>
      <p:sp>
        <p:nvSpPr>
          <p:cNvPr id="5" name="TextBox 4"/>
          <p:cNvSpPr txBox="1"/>
          <p:nvPr/>
        </p:nvSpPr>
        <p:spPr>
          <a:xfrm>
            <a:off x="206479" y="5343182"/>
            <a:ext cx="12578610" cy="5162952"/>
          </a:xfrm>
          <a:prstGeom prst="rect">
            <a:avLst/>
          </a:prstGeom>
          <a:noFill/>
        </p:spPr>
        <p:txBody>
          <a:bodyPr wrap="square" lIns="1143000" tIns="0" rIns="762000" rtlCol="0">
            <a:spAutoFit/>
          </a:bodyPr>
          <a:lstStyle/>
          <a:p>
            <a:pPr algn="just">
              <a:spcAft>
                <a:spcPts val="1500"/>
              </a:spcAft>
            </a:pPr>
            <a:r>
              <a:rPr lang="en-US" sz="4000" b="1" dirty="0">
                <a:latin typeface="Arial" charset="0"/>
                <a:ea typeface="Arial" charset="0"/>
                <a:cs typeface="Arial" charset="0"/>
              </a:rPr>
              <a:t>INTRODUCTION</a:t>
            </a:r>
          </a:p>
          <a:p>
            <a:pPr algn="just"/>
            <a:r>
              <a:rPr lang="en-US" sz="2800" dirty="0">
                <a:latin typeface="Arial" charset="0"/>
                <a:ea typeface="Arial" charset="0"/>
                <a:cs typeface="Arial" charset="0"/>
              </a:rPr>
              <a:t>Impact sounding signal has been shown containing information about the flaws of structural integrity and subsurface objects from previous researches. As a non-destructive testing (NDT) method, one of the biggest challenges in impact-sounding based inspection is the subsurface targets detection and reconstruction.</a:t>
            </a:r>
          </a:p>
          <a:p>
            <a:pPr algn="just"/>
            <a:r>
              <a:rPr lang="en-US" sz="2800" dirty="0">
                <a:latin typeface="Arial" charset="0"/>
                <a:ea typeface="Arial" charset="0"/>
                <a:cs typeface="Arial" charset="0"/>
              </a:rPr>
              <a:t>In order to address this issue, we implement a robotic solution to obtain the positioning information during the inspection. By combine thing pose data and acoustic data, we approach a 3D map to highlight the possible subsurface objects. The experimental results demonstrate the feasibility of the method.</a:t>
            </a:r>
          </a:p>
        </p:txBody>
      </p:sp>
      <p:sp>
        <p:nvSpPr>
          <p:cNvPr id="16" name="TextBox 15"/>
          <p:cNvSpPr txBox="1"/>
          <p:nvPr/>
        </p:nvSpPr>
        <p:spPr>
          <a:xfrm>
            <a:off x="12202177" y="5344473"/>
            <a:ext cx="12192000" cy="2577629"/>
          </a:xfrm>
          <a:prstGeom prst="rect">
            <a:avLst/>
          </a:prstGeom>
          <a:noFill/>
        </p:spPr>
        <p:txBody>
          <a:bodyPr wrap="square" lIns="1143000" tIns="0" rIns="762000" rtlCol="0">
            <a:spAutoFit/>
          </a:bodyPr>
          <a:lstStyle/>
          <a:p>
            <a:pPr algn="just">
              <a:spcAft>
                <a:spcPts val="1500"/>
              </a:spcAft>
            </a:pPr>
            <a:r>
              <a:rPr lang="en-US" sz="4000" b="1" dirty="0">
                <a:latin typeface="Arial" charset="0"/>
                <a:ea typeface="Arial" charset="0"/>
                <a:cs typeface="Arial" charset="0"/>
              </a:rPr>
              <a:t>RESULTS</a:t>
            </a:r>
          </a:p>
          <a:p>
            <a:pPr marL="457200" indent="-457200" algn="just">
              <a:buFont typeface="Arial" panose="020B0604020202020204" pitchFamily="34" charset="0"/>
              <a:buChar char="•"/>
            </a:pPr>
            <a:r>
              <a:rPr lang="en-US" sz="2800" dirty="0">
                <a:latin typeface="Arial" charset="0"/>
                <a:ea typeface="Arial" charset="0"/>
                <a:cs typeface="Arial" charset="0"/>
              </a:rPr>
              <a:t>The FFT frequency analysis result over the signal of interest is illustrated in the following. We could find that the energy of the source will be absorbed caused by a echo sounding at the area have the pipes.</a:t>
            </a:r>
          </a:p>
        </p:txBody>
      </p:sp>
      <p:sp>
        <p:nvSpPr>
          <p:cNvPr id="17" name="TextBox 16"/>
          <p:cNvSpPr txBox="1"/>
          <p:nvPr/>
        </p:nvSpPr>
        <p:spPr>
          <a:xfrm>
            <a:off x="257758" y="14423268"/>
            <a:ext cx="12578610" cy="11241539"/>
          </a:xfrm>
          <a:prstGeom prst="rect">
            <a:avLst/>
          </a:prstGeom>
          <a:noFill/>
        </p:spPr>
        <p:txBody>
          <a:bodyPr wrap="square" lIns="1143000" rIns="762000" rtlCol="0">
            <a:spAutoFit/>
          </a:bodyPr>
          <a:lstStyle/>
          <a:p>
            <a:pPr algn="just">
              <a:spcAft>
                <a:spcPts val="1500"/>
              </a:spcAft>
            </a:pPr>
            <a:r>
              <a:rPr lang="en-US" sz="4000" b="1" dirty="0">
                <a:latin typeface="Arial" charset="0"/>
                <a:ea typeface="Arial" charset="0"/>
                <a:cs typeface="Arial" charset="0"/>
              </a:rPr>
              <a:t>METHODS</a:t>
            </a:r>
          </a:p>
          <a:p>
            <a:pPr algn="just"/>
            <a:r>
              <a:rPr lang="en-US" sz="2800" dirty="0">
                <a:latin typeface="Arial" charset="0"/>
                <a:ea typeface="Arial" charset="0"/>
                <a:cs typeface="Arial" charset="0"/>
              </a:rPr>
              <a:t>Our proposed </a:t>
            </a:r>
            <a:r>
              <a:rPr lang="en-US" sz="2800" b="1" i="1" dirty="0">
                <a:latin typeface="Arial" charset="0"/>
                <a:ea typeface="Arial" charset="0"/>
                <a:cs typeface="Arial" charset="0"/>
              </a:rPr>
              <a:t>robotic inspection system</a:t>
            </a:r>
            <a:r>
              <a:rPr lang="en-US" sz="2800" dirty="0">
                <a:latin typeface="Arial" charset="0"/>
                <a:ea typeface="Arial" charset="0"/>
                <a:cs typeface="Arial" charset="0"/>
              </a:rPr>
              <a:t> consists of three parts:</a:t>
            </a:r>
          </a:p>
          <a:p>
            <a:pPr marL="514350" indent="-514350" algn="just">
              <a:buFont typeface="+mj-lt"/>
              <a:buAutoNum type="arabicPeriod"/>
            </a:pPr>
            <a:r>
              <a:rPr lang="en-US" sz="2800" b="1" i="1" dirty="0">
                <a:latin typeface="Arial" charset="0"/>
                <a:ea typeface="Arial" charset="0"/>
                <a:cs typeface="Arial" charset="0"/>
              </a:rPr>
              <a:t>Visual Pose Tracking System</a:t>
            </a:r>
          </a:p>
          <a:p>
            <a:pPr marL="914400" lvl="1" indent="-457200" algn="just">
              <a:buFont typeface="Arial" panose="020B0604020202020204" pitchFamily="34" charset="0"/>
              <a:buChar char="•"/>
            </a:pPr>
            <a:r>
              <a:rPr lang="en-US" sz="2800" dirty="0">
                <a:latin typeface="Arial" charset="0"/>
                <a:ea typeface="Arial" charset="0"/>
                <a:cs typeface="Arial" charset="0"/>
              </a:rPr>
              <a:t>Our tracking system takes advantages of Visual Inertial SLAM, an RGB-D camera provide us a robust 6-DOF position and orientation information on-the-fly at 30Hz rate.</a:t>
            </a:r>
          </a:p>
          <a:p>
            <a:pPr marL="914400" lvl="1" indent="-457200" algn="just">
              <a:buFont typeface="Arial" panose="020B0604020202020204" pitchFamily="34" charset="0"/>
              <a:buChar char="•"/>
            </a:pPr>
            <a:r>
              <a:rPr lang="en-US" sz="2800" dirty="0">
                <a:latin typeface="Arial" charset="0"/>
                <a:ea typeface="Arial" charset="0"/>
                <a:cs typeface="Arial" charset="0"/>
              </a:rPr>
              <a:t>The positioning accuracy could reach to 2cm which would meet the requirement of the Inspection System</a:t>
            </a:r>
          </a:p>
          <a:p>
            <a:pPr marL="514350" indent="-514350" algn="just">
              <a:buFont typeface="+mj-lt"/>
              <a:buAutoNum type="arabicPeriod"/>
            </a:pPr>
            <a:r>
              <a:rPr lang="en-US" sz="2800" b="1" i="1" dirty="0">
                <a:latin typeface="Arial" charset="0"/>
                <a:ea typeface="Arial" charset="0"/>
                <a:cs typeface="Arial" charset="0"/>
              </a:rPr>
              <a:t>Acoustic Inspection System</a:t>
            </a:r>
          </a:p>
          <a:p>
            <a:pPr marL="914400" lvl="1" indent="-457200" algn="just">
              <a:buFont typeface="Arial" panose="020B0604020202020204" pitchFamily="34" charset="0"/>
              <a:buChar char="•"/>
            </a:pPr>
            <a:r>
              <a:rPr lang="en-US" sz="2800" dirty="0">
                <a:latin typeface="Arial" charset="0"/>
                <a:ea typeface="Arial" charset="0"/>
                <a:cs typeface="Arial" charset="0"/>
              </a:rPr>
              <a:t>In order to reveal subsurface flaws in an automatic way, the impact sounding system is designed. This system includes solenoid which is used to provide the impacting action as well as microphone which is used to receive the echo sound.</a:t>
            </a:r>
          </a:p>
          <a:p>
            <a:pPr marL="914400" lvl="1" indent="-457200" algn="just">
              <a:buFont typeface="Arial" panose="020B0604020202020204" pitchFamily="34" charset="0"/>
              <a:buChar char="•"/>
            </a:pPr>
            <a:r>
              <a:rPr lang="en-US" sz="2800" dirty="0">
                <a:latin typeface="Arial" charset="0"/>
                <a:ea typeface="Arial" charset="0"/>
                <a:cs typeface="Arial" charset="0"/>
              </a:rPr>
              <a:t>We provide two modes to operate impact sounding module: </a:t>
            </a:r>
          </a:p>
          <a:p>
            <a:pPr marL="1428750" lvl="2" indent="-514350" algn="just">
              <a:buFont typeface="+mj-lt"/>
              <a:buAutoNum type="alphaLcParenR"/>
            </a:pPr>
            <a:r>
              <a:rPr lang="en-US" sz="2800" dirty="0">
                <a:latin typeface="Arial" charset="0"/>
                <a:ea typeface="Arial" charset="0"/>
                <a:cs typeface="Arial" charset="0"/>
              </a:rPr>
              <a:t>manual mode, that is, the operator choose the location to collect acoustic measurement through the Android controller. </a:t>
            </a:r>
          </a:p>
          <a:p>
            <a:pPr marL="1428750" lvl="2" indent="-514350" algn="just">
              <a:buFont typeface="+mj-lt"/>
              <a:buAutoNum type="alphaLcParenR"/>
            </a:pPr>
            <a:r>
              <a:rPr lang="en-US" sz="2800" dirty="0">
                <a:latin typeface="Arial" charset="0"/>
                <a:ea typeface="Arial" charset="0"/>
                <a:cs typeface="Arial" charset="0"/>
              </a:rPr>
              <a:t>automated acoustic inspection mode, that is, we set the system to trigger the solenoid and the microphone at 0.5 HZ rate.</a:t>
            </a:r>
          </a:p>
          <a:p>
            <a:pPr marL="514350" indent="-514350" algn="just">
              <a:buFont typeface="+mj-lt"/>
              <a:buAutoNum type="arabicPeriod"/>
            </a:pPr>
            <a:r>
              <a:rPr lang="en-US" sz="2800" b="1" i="1" dirty="0">
                <a:latin typeface="Arial" charset="0"/>
                <a:cs typeface="Arial" charset="0"/>
              </a:rPr>
              <a:t>Data Analysis System</a:t>
            </a:r>
          </a:p>
          <a:p>
            <a:pPr marL="971550" lvl="1" indent="-514350" algn="just">
              <a:buFont typeface="Arial" panose="020B0604020202020204" pitchFamily="34" charset="0"/>
              <a:buChar char="•"/>
            </a:pPr>
            <a:r>
              <a:rPr lang="en-US" altLang="zh-CN" sz="2800" dirty="0">
                <a:latin typeface="Arial" charset="0"/>
                <a:cs typeface="Arial" charset="0"/>
              </a:rPr>
              <a:t>The impact sounding signal is firstly processed by Fast Fourier Transform (FFT) and then analyzed with Power Spectral Density (PSD) method.</a:t>
            </a:r>
            <a:endParaRPr lang="en-US" sz="2800" dirty="0">
              <a:latin typeface="Arial" charset="0"/>
              <a:cs typeface="Arial" charset="0"/>
            </a:endParaRPr>
          </a:p>
          <a:p>
            <a:pPr algn="just"/>
            <a:r>
              <a:rPr lang="en-US" sz="2800" dirty="0">
                <a:latin typeface="Arial" charset="0"/>
                <a:ea typeface="Arial" charset="0"/>
                <a:cs typeface="Arial" charset="0"/>
              </a:rPr>
              <a:t>	</a:t>
            </a:r>
          </a:p>
        </p:txBody>
      </p:sp>
      <p:sp>
        <p:nvSpPr>
          <p:cNvPr id="41" name="TextBox 40"/>
          <p:cNvSpPr txBox="1"/>
          <p:nvPr/>
        </p:nvSpPr>
        <p:spPr>
          <a:xfrm>
            <a:off x="24398264" y="15437065"/>
            <a:ext cx="12112625" cy="5162952"/>
          </a:xfrm>
          <a:prstGeom prst="rect">
            <a:avLst/>
          </a:prstGeom>
          <a:noFill/>
        </p:spPr>
        <p:txBody>
          <a:bodyPr wrap="square" lIns="1143000" tIns="0" rIns="762000" rtlCol="0">
            <a:spAutoFit/>
          </a:bodyPr>
          <a:lstStyle/>
          <a:p>
            <a:pPr algn="just">
              <a:spcAft>
                <a:spcPts val="1500"/>
              </a:spcAft>
            </a:pPr>
            <a:r>
              <a:rPr lang="en-US" sz="4000" b="1" dirty="0">
                <a:latin typeface="Arial" charset="0"/>
                <a:ea typeface="Arial" charset="0"/>
                <a:cs typeface="Arial" charset="0"/>
              </a:rPr>
              <a:t>CONCLUSIONS</a:t>
            </a:r>
          </a:p>
          <a:p>
            <a:pPr algn="just"/>
            <a:r>
              <a:rPr lang="en-US" sz="2800" dirty="0">
                <a:latin typeface="Arial" charset="0"/>
                <a:ea typeface="Arial" charset="0"/>
                <a:cs typeface="Arial" charset="0"/>
              </a:rPr>
              <a:t>This poster introduces an autonomous impact-sounding inspection system that is able to create a comprehensive representation of the subsurface inspection results. First, this system implements visual inertial fusion to estimate the pose of the solenoid. Then, based on the features extracted from the impact-sounding signal FD, an improved acoustic inspection and 3D registration method was implemented to perform the classification and target re-localization. The experiments show the effectiveness of our proposed 3D subsurface objects reconstruction methodology.</a:t>
            </a:r>
          </a:p>
        </p:txBody>
      </p:sp>
      <p:sp>
        <p:nvSpPr>
          <p:cNvPr id="47" name="TextBox 46"/>
          <p:cNvSpPr txBox="1"/>
          <p:nvPr/>
        </p:nvSpPr>
        <p:spPr>
          <a:xfrm>
            <a:off x="24463373" y="21163543"/>
            <a:ext cx="12128500" cy="707886"/>
          </a:xfrm>
          <a:prstGeom prst="rect">
            <a:avLst/>
          </a:prstGeom>
          <a:noFill/>
        </p:spPr>
        <p:txBody>
          <a:bodyPr wrap="square" lIns="1143000" rIns="762000" rtlCol="0">
            <a:spAutoFit/>
          </a:bodyPr>
          <a:lstStyle/>
          <a:p>
            <a:pPr>
              <a:spcAft>
                <a:spcPts val="1500"/>
              </a:spcAft>
            </a:pPr>
            <a:r>
              <a:rPr lang="en-US" sz="4000" b="1" dirty="0">
                <a:latin typeface="Arial" charset="0"/>
                <a:ea typeface="Arial" charset="0"/>
                <a:cs typeface="Arial" charset="0"/>
              </a:rPr>
              <a:t>MAIN REFERENCE</a:t>
            </a:r>
          </a:p>
        </p:txBody>
      </p:sp>
      <p:sp>
        <p:nvSpPr>
          <p:cNvPr id="48" name="TextBox 47"/>
          <p:cNvSpPr txBox="1"/>
          <p:nvPr/>
        </p:nvSpPr>
        <p:spPr>
          <a:xfrm>
            <a:off x="24495123" y="22043538"/>
            <a:ext cx="12096750" cy="2856104"/>
          </a:xfrm>
          <a:prstGeom prst="rect">
            <a:avLst/>
          </a:prstGeom>
          <a:noFill/>
        </p:spPr>
        <p:txBody>
          <a:bodyPr wrap="square" lIns="1143000" rIns="762000" rtlCol="0">
            <a:normAutofit lnSpcReduction="10000"/>
          </a:bodyPr>
          <a:lstStyle/>
          <a:p>
            <a:pPr marL="514350" indent="-514350">
              <a:buFont typeface="+mj-lt"/>
              <a:buAutoNum type="arabicPeriod"/>
            </a:pPr>
            <a:r>
              <a:rPr lang="en-US" sz="2800" dirty="0">
                <a:latin typeface="Arial" charset="0"/>
                <a:ea typeface="Arial" charset="0"/>
                <a:cs typeface="Arial" charset="0"/>
              </a:rPr>
              <a:t>J.  Xiao,  “Toward  autonomous  wall-climbing  robots  for  inspection  </a:t>
            </a:r>
            <a:r>
              <a:rPr lang="en-US" sz="2800" dirty="0" err="1">
                <a:latin typeface="Arial" charset="0"/>
                <a:ea typeface="Arial" charset="0"/>
                <a:cs typeface="Arial" charset="0"/>
              </a:rPr>
              <a:t>ofconcrete</a:t>
            </a:r>
            <a:r>
              <a:rPr lang="en-US" sz="2800" dirty="0">
                <a:latin typeface="Arial" charset="0"/>
                <a:ea typeface="Arial" charset="0"/>
                <a:cs typeface="Arial" charset="0"/>
              </a:rPr>
              <a:t> bridges and tunnels,” 2018.</a:t>
            </a:r>
          </a:p>
          <a:p>
            <a:pPr marL="514350" indent="-514350">
              <a:buFont typeface="+mj-lt"/>
              <a:buAutoNum type="arabicPeriod"/>
            </a:pPr>
            <a:r>
              <a:rPr lang="en-US" sz="2800" dirty="0">
                <a:latin typeface="Arial" charset="0"/>
                <a:cs typeface="Arial" charset="0"/>
              </a:rPr>
              <a:t>L.  Yang ́ı,  G.  Yang,  Z.  Liu,  Y.  Chang,  B.  Jiang,  Y.  </a:t>
            </a:r>
            <a:r>
              <a:rPr lang="en-US" sz="2800" dirty="0" err="1">
                <a:latin typeface="Arial" charset="0"/>
                <a:cs typeface="Arial" charset="0"/>
              </a:rPr>
              <a:t>Awad</a:t>
            </a:r>
            <a:r>
              <a:rPr lang="en-US" sz="2800" dirty="0">
                <a:latin typeface="Arial" charset="0"/>
                <a:cs typeface="Arial" charset="0"/>
              </a:rPr>
              <a:t>,  and  J.  </a:t>
            </a:r>
            <a:r>
              <a:rPr lang="en-US" sz="2800" dirty="0" err="1">
                <a:latin typeface="Arial" charset="0"/>
                <a:cs typeface="Arial" charset="0"/>
              </a:rPr>
              <a:t>Xiao,“Wall</a:t>
            </a:r>
            <a:r>
              <a:rPr lang="en-US" sz="2800" dirty="0">
                <a:latin typeface="Arial" charset="0"/>
                <a:cs typeface="Arial" charset="0"/>
              </a:rPr>
              <a:t>-climbing robot for visual and </a:t>
            </a:r>
            <a:r>
              <a:rPr lang="en-US" sz="2800" dirty="0" err="1">
                <a:latin typeface="Arial" charset="0"/>
                <a:cs typeface="Arial" charset="0"/>
              </a:rPr>
              <a:t>gpr</a:t>
            </a:r>
            <a:r>
              <a:rPr lang="en-US" sz="2800" dirty="0">
                <a:latin typeface="Arial" charset="0"/>
                <a:cs typeface="Arial" charset="0"/>
              </a:rPr>
              <a:t> inspection,” in2018 13th </a:t>
            </a:r>
            <a:r>
              <a:rPr lang="en-US" sz="2800" dirty="0" err="1">
                <a:latin typeface="Arial" charset="0"/>
                <a:cs typeface="Arial" charset="0"/>
              </a:rPr>
              <a:t>IEEEConference</a:t>
            </a:r>
            <a:r>
              <a:rPr lang="en-US" sz="2800" dirty="0">
                <a:latin typeface="Arial" charset="0"/>
                <a:cs typeface="Arial" charset="0"/>
              </a:rPr>
              <a:t> on Industrial Electronics and Applications (ICIEA).   IEEE,2018, pp. 1004–1009.</a:t>
            </a:r>
          </a:p>
        </p:txBody>
      </p:sp>
      <p:sp>
        <p:nvSpPr>
          <p:cNvPr id="52" name="TextBox 51"/>
          <p:cNvSpPr txBox="1"/>
          <p:nvPr/>
        </p:nvSpPr>
        <p:spPr>
          <a:xfrm>
            <a:off x="6843251" y="639404"/>
            <a:ext cx="26104645" cy="3782830"/>
          </a:xfrm>
          <a:prstGeom prst="rect">
            <a:avLst/>
          </a:prstGeom>
          <a:noFill/>
          <a:ln>
            <a:noFill/>
          </a:ln>
        </p:spPr>
        <p:style>
          <a:lnRef idx="3">
            <a:schemeClr val="lt1"/>
          </a:lnRef>
          <a:fillRef idx="1">
            <a:schemeClr val="accent6"/>
          </a:fillRef>
          <a:effectRef idx="1">
            <a:schemeClr val="accent6"/>
          </a:effectRef>
          <a:fontRef idx="minor">
            <a:schemeClr val="lt1"/>
          </a:fontRef>
        </p:style>
        <p:txBody>
          <a:bodyPr wrap="square" tIns="381000" bIns="571500" rtlCol="0">
            <a:spAutoFit/>
          </a:bodyPr>
          <a:lstStyle/>
          <a:p>
            <a:pPr algn="ctr"/>
            <a:r>
              <a:rPr lang="en-US" sz="6666" b="1" dirty="0">
                <a:solidFill>
                  <a:schemeClr val="tx1"/>
                </a:solidFill>
                <a:latin typeface="Arial" panose="020B0604020202020204" pitchFamily="34" charset="0"/>
                <a:ea typeface="Arial" charset="0"/>
                <a:cs typeface="Arial" panose="020B0604020202020204" pitchFamily="34" charset="0"/>
              </a:rPr>
              <a:t>Automatic Impact-sounding Acoustic Inspection </a:t>
            </a:r>
          </a:p>
          <a:p>
            <a:pPr algn="ctr"/>
            <a:r>
              <a:rPr lang="en-US" sz="6666" b="1" dirty="0">
                <a:solidFill>
                  <a:schemeClr val="tx1"/>
                </a:solidFill>
                <a:latin typeface="Arial" panose="020B0604020202020204" pitchFamily="34" charset="0"/>
                <a:ea typeface="Arial" charset="0"/>
                <a:cs typeface="Arial" panose="020B0604020202020204" pitchFamily="34" charset="0"/>
              </a:rPr>
              <a:t>of Concrete Structure</a:t>
            </a:r>
          </a:p>
          <a:p>
            <a:pPr algn="ctr"/>
            <a:r>
              <a:rPr lang="en-US" sz="5000" dirty="0">
                <a:solidFill>
                  <a:schemeClr val="tx1"/>
                </a:solidFill>
                <a:latin typeface="Arial" panose="020B0604020202020204" pitchFamily="34" charset="0"/>
                <a:ea typeface="Arial" charset="0"/>
                <a:cs typeface="Arial" panose="020B0604020202020204" pitchFamily="34" charset="0"/>
              </a:rPr>
              <a:t>Jinglun Feng, </a:t>
            </a:r>
            <a:r>
              <a:rPr lang="en-US" sz="5000" dirty="0" err="1">
                <a:solidFill>
                  <a:schemeClr val="tx1"/>
                </a:solidFill>
                <a:latin typeface="Arial" panose="020B0604020202020204" pitchFamily="34" charset="0"/>
                <a:ea typeface="Arial" charset="0"/>
                <a:cs typeface="Arial" panose="020B0604020202020204" pitchFamily="34" charset="0"/>
              </a:rPr>
              <a:t>Ejup</a:t>
            </a:r>
            <a:r>
              <a:rPr lang="en-US" sz="5000" dirty="0">
                <a:solidFill>
                  <a:schemeClr val="tx1"/>
                </a:solidFill>
                <a:latin typeface="Arial" panose="020B0604020202020204" pitchFamily="34" charset="0"/>
                <a:ea typeface="Arial" charset="0"/>
                <a:cs typeface="Arial" panose="020B0604020202020204" pitchFamily="34" charset="0"/>
              </a:rPr>
              <a:t> Hoxha, </a:t>
            </a:r>
            <a:r>
              <a:rPr lang="en-US" sz="5000" dirty="0" err="1">
                <a:solidFill>
                  <a:schemeClr val="tx1"/>
                </a:solidFill>
                <a:latin typeface="Arial" panose="020B0604020202020204" pitchFamily="34" charset="0"/>
                <a:ea typeface="Arial" charset="0"/>
                <a:cs typeface="Arial" panose="020B0604020202020204" pitchFamily="34" charset="0"/>
              </a:rPr>
              <a:t>Jizhong</a:t>
            </a:r>
            <a:r>
              <a:rPr lang="en-US" sz="5000" dirty="0">
                <a:solidFill>
                  <a:schemeClr val="tx1"/>
                </a:solidFill>
                <a:latin typeface="Arial" panose="020B0604020202020204" pitchFamily="34" charset="0"/>
                <a:ea typeface="Arial" charset="0"/>
                <a:cs typeface="Arial" panose="020B0604020202020204" pitchFamily="34" charset="0"/>
              </a:rPr>
              <a:t> Xiao  City College of New York</a:t>
            </a:r>
          </a:p>
        </p:txBody>
      </p:sp>
      <p:cxnSp>
        <p:nvCxnSpPr>
          <p:cNvPr id="62" name="Straight Connector 61"/>
          <p:cNvCxnSpPr/>
          <p:nvPr/>
        </p:nvCxnSpPr>
        <p:spPr>
          <a:xfrm>
            <a:off x="-15875" y="4313970"/>
            <a:ext cx="36607750" cy="0"/>
          </a:xfrm>
          <a:prstGeom prst="line">
            <a:avLst/>
          </a:prstGeom>
          <a:ln w="127000">
            <a:solidFill>
              <a:srgbClr val="EAB53C"/>
            </a:solidFill>
          </a:ln>
        </p:spPr>
        <p:style>
          <a:lnRef idx="1">
            <a:schemeClr val="accent1"/>
          </a:lnRef>
          <a:fillRef idx="0">
            <a:schemeClr val="accent1"/>
          </a:fillRef>
          <a:effectRef idx="0">
            <a:schemeClr val="accent1"/>
          </a:effectRef>
          <a:fontRef idx="minor">
            <a:schemeClr val="tx1"/>
          </a:fontRef>
        </p:style>
      </p:cxnSp>
      <p:pic>
        <p:nvPicPr>
          <p:cNvPr id="30" name="Content Placeholder 6"/>
          <p:cNvPicPr>
            <a:picLocks noChangeAspect="1"/>
          </p:cNvPicPr>
          <p:nvPr/>
        </p:nvPicPr>
        <p:blipFill rotWithShape="1">
          <a:blip r:embed="rId4">
            <a:extLst>
              <a:ext uri="{28A0092B-C50C-407E-A947-70E740481C1C}">
                <a14:useLocalDpi xmlns:a14="http://schemas.microsoft.com/office/drawing/2010/main" val="0"/>
              </a:ext>
            </a:extLst>
          </a:blip>
          <a:srcRect t="10555" b="58849"/>
          <a:stretch/>
        </p:blipFill>
        <p:spPr>
          <a:xfrm rot="10800000">
            <a:off x="-15877" y="26279286"/>
            <a:ext cx="36693795" cy="1320801"/>
          </a:xfrm>
          <a:prstGeom prst="rect">
            <a:avLst/>
          </a:prstGeom>
          <a:solidFill>
            <a:schemeClr val="bg1">
              <a:lumMod val="95000"/>
            </a:schemeClr>
          </a:solidFill>
        </p:spPr>
      </p:pic>
      <p:cxnSp>
        <p:nvCxnSpPr>
          <p:cNvPr id="34" name="Straight Connector 33"/>
          <p:cNvCxnSpPr/>
          <p:nvPr/>
        </p:nvCxnSpPr>
        <p:spPr>
          <a:xfrm>
            <a:off x="-15877" y="26228333"/>
            <a:ext cx="36607750" cy="0"/>
          </a:xfrm>
          <a:prstGeom prst="line">
            <a:avLst/>
          </a:prstGeom>
          <a:ln w="127000">
            <a:solidFill>
              <a:srgbClr val="EAB53C"/>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42624" y="668510"/>
            <a:ext cx="4538926" cy="2939307"/>
          </a:xfrm>
          <a:prstGeom prst="rect">
            <a:avLst/>
          </a:prstGeom>
          <a:noFill/>
        </p:spPr>
        <p:txBody>
          <a:bodyPr wrap="square" rtlCol="0">
            <a:spAutoFit/>
          </a:bodyPr>
          <a:lstStyle/>
          <a:p>
            <a:endParaRPr lang="en-US" dirty="0"/>
          </a:p>
        </p:txBody>
      </p:sp>
      <p:pic>
        <p:nvPicPr>
          <p:cNvPr id="24" name="Picture 23"/>
          <p:cNvPicPr>
            <a:picLocks noChangeAspect="1"/>
          </p:cNvPicPr>
          <p:nvPr/>
        </p:nvPicPr>
        <p:blipFill rotWithShape="1">
          <a:blip r:embed="rId5">
            <a:extLst>
              <a:ext uri="{28A0092B-C50C-407E-A947-70E740481C1C}">
                <a14:useLocalDpi xmlns:a14="http://schemas.microsoft.com/office/drawing/2010/main" val="0"/>
              </a:ext>
            </a:extLst>
          </a:blip>
          <a:srcRect l="11870" r="10194"/>
          <a:stretch/>
        </p:blipFill>
        <p:spPr>
          <a:xfrm>
            <a:off x="206479" y="423790"/>
            <a:ext cx="6872748" cy="3919343"/>
          </a:xfrm>
          <a:prstGeom prst="rect">
            <a:avLst/>
          </a:prstGeom>
        </p:spPr>
      </p:pic>
      <p:pic>
        <p:nvPicPr>
          <p:cNvPr id="28" name="Picture 2" descr="@ccny-ros-pkg">
            <a:extLst>
              <a:ext uri="{FF2B5EF4-FFF2-40B4-BE49-F238E27FC236}">
                <a16:creationId xmlns="" xmlns:a16="http://schemas.microsoft.com/office/drawing/2014/main" id="{681BCA66-C84E-4DEE-85F9-8A936258E7D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028840" y="766406"/>
            <a:ext cx="3466215" cy="346621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 xmlns:a16="http://schemas.microsoft.com/office/drawing/2014/main" id="{0F601635-CB31-427F-8AEF-79AFEA96D0C0}"/>
              </a:ext>
            </a:extLst>
          </p:cNvPr>
          <p:cNvPicPr>
            <a:picLocks noChangeAspect="1"/>
          </p:cNvPicPr>
          <p:nvPr/>
        </p:nvPicPr>
        <p:blipFill>
          <a:blip r:embed="rId7"/>
          <a:stretch>
            <a:fillRect/>
          </a:stretch>
        </p:blipFill>
        <p:spPr>
          <a:xfrm>
            <a:off x="13877355" y="20370457"/>
            <a:ext cx="9815955" cy="4895533"/>
          </a:xfrm>
          <a:prstGeom prst="rect">
            <a:avLst/>
          </a:prstGeom>
        </p:spPr>
      </p:pic>
      <p:pic>
        <p:nvPicPr>
          <p:cNvPr id="8" name="Picture 7" descr="A close up of a piece of paper&#10;&#10;Description automatically generated">
            <a:extLst>
              <a:ext uri="{FF2B5EF4-FFF2-40B4-BE49-F238E27FC236}">
                <a16:creationId xmlns="" xmlns:a16="http://schemas.microsoft.com/office/drawing/2014/main" id="{3D1213CF-79A3-49D1-913D-E5427C280F0C}"/>
              </a:ext>
            </a:extLst>
          </p:cNvPr>
          <p:cNvPicPr>
            <a:picLocks noChangeAspect="1"/>
          </p:cNvPicPr>
          <p:nvPr/>
        </p:nvPicPr>
        <p:blipFill rotWithShape="1">
          <a:blip r:embed="rId8"/>
          <a:srcRect l="7926" t="4860" r="5061" b="4963"/>
          <a:stretch/>
        </p:blipFill>
        <p:spPr>
          <a:xfrm>
            <a:off x="25177226" y="9255316"/>
            <a:ext cx="10982268" cy="6141762"/>
          </a:xfrm>
          <a:prstGeom prst="rect">
            <a:avLst/>
          </a:prstGeom>
        </p:spPr>
      </p:pic>
      <p:pic>
        <p:nvPicPr>
          <p:cNvPr id="15" name="Picture 14">
            <a:extLst>
              <a:ext uri="{FF2B5EF4-FFF2-40B4-BE49-F238E27FC236}">
                <a16:creationId xmlns="" xmlns:a16="http://schemas.microsoft.com/office/drawing/2014/main" id="{F79EB97A-0A90-4E4D-9DF3-160C80EBEA79}"/>
              </a:ext>
            </a:extLst>
          </p:cNvPr>
          <p:cNvPicPr>
            <a:picLocks noChangeAspect="1"/>
          </p:cNvPicPr>
          <p:nvPr/>
        </p:nvPicPr>
        <p:blipFill>
          <a:blip r:embed="rId9"/>
          <a:stretch>
            <a:fillRect/>
          </a:stretch>
        </p:blipFill>
        <p:spPr>
          <a:xfrm>
            <a:off x="13028096" y="8327983"/>
            <a:ext cx="10982268" cy="4356301"/>
          </a:xfrm>
          <a:prstGeom prst="rect">
            <a:avLst/>
          </a:prstGeom>
        </p:spPr>
      </p:pic>
      <p:pic>
        <p:nvPicPr>
          <p:cNvPr id="20" name="Picture 19" descr="A picture containing indoor, table, person, sitting&#10;&#10;Description automatically generated">
            <a:extLst>
              <a:ext uri="{FF2B5EF4-FFF2-40B4-BE49-F238E27FC236}">
                <a16:creationId xmlns="" xmlns:a16="http://schemas.microsoft.com/office/drawing/2014/main" id="{2E80275F-3B0B-4547-AB4B-C8CB46D72D69}"/>
              </a:ext>
            </a:extLst>
          </p:cNvPr>
          <p:cNvPicPr>
            <a:picLocks noChangeAspect="1"/>
          </p:cNvPicPr>
          <p:nvPr/>
        </p:nvPicPr>
        <p:blipFill>
          <a:blip r:embed="rId10"/>
          <a:stretch>
            <a:fillRect/>
          </a:stretch>
        </p:blipFill>
        <p:spPr>
          <a:xfrm>
            <a:off x="2737604" y="10599334"/>
            <a:ext cx="7264057" cy="3622819"/>
          </a:xfrm>
          <a:prstGeom prst="rect">
            <a:avLst/>
          </a:prstGeom>
        </p:spPr>
      </p:pic>
      <p:sp>
        <p:nvSpPr>
          <p:cNvPr id="42" name="TextBox 41">
            <a:extLst>
              <a:ext uri="{FF2B5EF4-FFF2-40B4-BE49-F238E27FC236}">
                <a16:creationId xmlns="" xmlns:a16="http://schemas.microsoft.com/office/drawing/2014/main" id="{913CD6C3-9CD7-4F07-9F9C-7EABD1069AC2}"/>
              </a:ext>
            </a:extLst>
          </p:cNvPr>
          <p:cNvSpPr txBox="1"/>
          <p:nvPr/>
        </p:nvSpPr>
        <p:spPr>
          <a:xfrm>
            <a:off x="12112626" y="13165173"/>
            <a:ext cx="12192000" cy="2631490"/>
          </a:xfrm>
          <a:prstGeom prst="rect">
            <a:avLst/>
          </a:prstGeom>
          <a:noFill/>
        </p:spPr>
        <p:txBody>
          <a:bodyPr wrap="square" lIns="1143000" tIns="0" rIns="762000" rtlCol="0">
            <a:spAutoFit/>
          </a:bodyPr>
          <a:lstStyle/>
          <a:p>
            <a:pPr marL="457200" indent="-457200" algn="just">
              <a:buFont typeface="Arial" panose="020B0604020202020204" pitchFamily="34" charset="0"/>
              <a:buChar char="•"/>
            </a:pPr>
            <a:r>
              <a:rPr lang="en-US" sz="2800" dirty="0">
                <a:latin typeface="Arial" charset="0"/>
                <a:ea typeface="Arial" charset="0"/>
                <a:cs typeface="Arial" charset="0"/>
              </a:rPr>
              <a:t>Then we use PSD method to visualize the amplitude of the signal with cool and warm colors. Furthermore, we register this frequency density (FD) map into the slab with the data collection trajectory which we obtained from tracking system.</a:t>
            </a:r>
          </a:p>
          <a:p>
            <a:pPr lvl="1" algn="just"/>
            <a:r>
              <a:rPr lang="en-US" sz="2800" dirty="0">
                <a:latin typeface="Arial" charset="0"/>
                <a:ea typeface="Arial" charset="0"/>
                <a:cs typeface="Arial" charset="0"/>
              </a:rPr>
              <a:t>Noticed that each star in the following registration map demonstrates the position information of impact-sounding test.  </a:t>
            </a:r>
          </a:p>
        </p:txBody>
      </p:sp>
      <p:cxnSp>
        <p:nvCxnSpPr>
          <p:cNvPr id="31" name="Connector: Elbow 30">
            <a:extLst>
              <a:ext uri="{FF2B5EF4-FFF2-40B4-BE49-F238E27FC236}">
                <a16:creationId xmlns="" xmlns:a16="http://schemas.microsoft.com/office/drawing/2014/main" id="{4535306D-0772-4625-8C89-FA8199EA9C8C}"/>
              </a:ext>
            </a:extLst>
          </p:cNvPr>
          <p:cNvCxnSpPr>
            <a:cxnSpLocks/>
            <a:stCxn id="25" idx="3"/>
            <a:endCxn id="45" idx="2"/>
          </p:cNvCxnSpPr>
          <p:nvPr/>
        </p:nvCxnSpPr>
        <p:spPr>
          <a:xfrm>
            <a:off x="17887950" y="17739320"/>
            <a:ext cx="580048" cy="1189281"/>
          </a:xfrm>
          <a:prstGeom prst="bentConnector3">
            <a:avLst>
              <a:gd name="adj1" fmla="val 50000"/>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44" name="Picture 43" descr="A picture containing building, sitting, standing, person&#10;&#10;Description automatically generated">
            <a:extLst>
              <a:ext uri="{FF2B5EF4-FFF2-40B4-BE49-F238E27FC236}">
                <a16:creationId xmlns="" xmlns:a16="http://schemas.microsoft.com/office/drawing/2014/main" id="{37B5F495-59A7-4802-BB30-4C5715695F9C}"/>
              </a:ext>
            </a:extLst>
          </p:cNvPr>
          <p:cNvPicPr>
            <a:picLocks noChangeAspect="1"/>
          </p:cNvPicPr>
          <p:nvPr/>
        </p:nvPicPr>
        <p:blipFill>
          <a:blip r:embed="rId11"/>
          <a:stretch>
            <a:fillRect/>
          </a:stretch>
        </p:blipFill>
        <p:spPr>
          <a:xfrm>
            <a:off x="19646508" y="16102331"/>
            <a:ext cx="4363856" cy="3262048"/>
          </a:xfrm>
          <a:prstGeom prst="rect">
            <a:avLst/>
          </a:prstGeom>
        </p:spPr>
      </p:pic>
      <p:sp>
        <p:nvSpPr>
          <p:cNvPr id="45" name="Flowchart: Or 44">
            <a:extLst>
              <a:ext uri="{FF2B5EF4-FFF2-40B4-BE49-F238E27FC236}">
                <a16:creationId xmlns="" xmlns:a16="http://schemas.microsoft.com/office/drawing/2014/main" id="{6852F999-62A2-47FE-8DD9-6D2140BD42EB}"/>
              </a:ext>
            </a:extLst>
          </p:cNvPr>
          <p:cNvSpPr/>
          <p:nvPr/>
        </p:nvSpPr>
        <p:spPr>
          <a:xfrm>
            <a:off x="18467998" y="18611266"/>
            <a:ext cx="634670" cy="634670"/>
          </a:xfrm>
          <a:prstGeom prst="flowChartOr">
            <a:avLst/>
          </a:prstGeom>
          <a:solidFill>
            <a:schemeClr val="bg1"/>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accent1"/>
              </a:solidFill>
              <a:effectLst>
                <a:outerShdw blurRad="38100" dist="25400" dir="5400000" algn="ctr" rotWithShape="0">
                  <a:srgbClr val="6E747A">
                    <a:alpha val="43000"/>
                  </a:srgbClr>
                </a:outerShdw>
              </a:effectLst>
            </a:endParaRPr>
          </a:p>
        </p:txBody>
      </p:sp>
      <p:cxnSp>
        <p:nvCxnSpPr>
          <p:cNvPr id="57" name="Connector: Elbow 56">
            <a:extLst>
              <a:ext uri="{FF2B5EF4-FFF2-40B4-BE49-F238E27FC236}">
                <a16:creationId xmlns="" xmlns:a16="http://schemas.microsoft.com/office/drawing/2014/main" id="{2D27AB1D-91C2-45BD-95D4-D85C99E13E89}"/>
              </a:ext>
            </a:extLst>
          </p:cNvPr>
          <p:cNvCxnSpPr>
            <a:cxnSpLocks/>
            <a:stCxn id="44" idx="1"/>
            <a:endCxn id="45" idx="6"/>
          </p:cNvCxnSpPr>
          <p:nvPr/>
        </p:nvCxnSpPr>
        <p:spPr>
          <a:xfrm rot="10800000" flipV="1">
            <a:off x="19102668" y="17733355"/>
            <a:ext cx="543840" cy="1195246"/>
          </a:xfrm>
          <a:prstGeom prst="bentConnector3">
            <a:avLst>
              <a:gd name="adj1" fmla="val 50000"/>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 xmlns:a16="http://schemas.microsoft.com/office/drawing/2014/main" id="{CF38F0F0-C3C1-4DB7-8E94-39E23A1D78AA}"/>
              </a:ext>
            </a:extLst>
          </p:cNvPr>
          <p:cNvCxnSpPr>
            <a:cxnSpLocks/>
            <a:stCxn id="45" idx="4"/>
            <a:endCxn id="4" idx="0"/>
          </p:cNvCxnSpPr>
          <p:nvPr/>
        </p:nvCxnSpPr>
        <p:spPr>
          <a:xfrm>
            <a:off x="18785333" y="19245936"/>
            <a:ext cx="0" cy="1124521"/>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 xmlns:a16="http://schemas.microsoft.com/office/drawing/2014/main" id="{04EE8D37-879C-49FB-A6E2-68D77F68CA64}"/>
              </a:ext>
            </a:extLst>
          </p:cNvPr>
          <p:cNvSpPr txBox="1"/>
          <p:nvPr/>
        </p:nvSpPr>
        <p:spPr>
          <a:xfrm>
            <a:off x="24010364" y="6152953"/>
            <a:ext cx="12192000" cy="3062377"/>
          </a:xfrm>
          <a:prstGeom prst="rect">
            <a:avLst/>
          </a:prstGeom>
          <a:noFill/>
        </p:spPr>
        <p:txBody>
          <a:bodyPr wrap="square" lIns="1143000" tIns="0" rIns="762000" rtlCol="0">
            <a:spAutoFit/>
          </a:bodyPr>
          <a:lstStyle/>
          <a:p>
            <a:pPr marL="457200" indent="-457200" algn="just">
              <a:buFont typeface="Arial" panose="020B0604020202020204" pitchFamily="34" charset="0"/>
              <a:buChar char="•"/>
            </a:pPr>
            <a:r>
              <a:rPr lang="en-US" sz="2800" dirty="0">
                <a:latin typeface="Arial" charset="0"/>
                <a:ea typeface="Arial" charset="0"/>
                <a:cs typeface="Arial" charset="0"/>
              </a:rPr>
              <a:t>Finally, we depict our FD analysis in 3D format. Noticed that we also add the pipes information as the ground truth in order to show the feasibility of our proposed method.</a:t>
            </a:r>
          </a:p>
          <a:p>
            <a:pPr marL="457200" indent="-457200" algn="just">
              <a:buFont typeface="Arial" panose="020B0604020202020204" pitchFamily="34" charset="0"/>
              <a:buChar char="•"/>
            </a:pPr>
            <a:r>
              <a:rPr lang="en-US" sz="2800" dirty="0">
                <a:latin typeface="Arial" charset="0"/>
                <a:ea typeface="Arial" charset="0"/>
                <a:cs typeface="Arial" charset="0"/>
              </a:rPr>
              <a:t>Since for those areas which have a pipe inserted would absorb the energy, from the 3D FD map we could tell the pipes are located at the regions where have a relative low energy level. </a:t>
            </a:r>
          </a:p>
        </p:txBody>
      </p:sp>
    </p:spTree>
    <p:extLst>
      <p:ext uri="{BB962C8B-B14F-4D97-AF65-F5344CB8AC3E}">
        <p14:creationId xmlns:p14="http://schemas.microsoft.com/office/powerpoint/2010/main" val="16816927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08B5248659C84597500B09D09C87ED" ma:contentTypeVersion="13" ma:contentTypeDescription="Create a new document." ma:contentTypeScope="" ma:versionID="2bae80c670fba09964dcd4940c883527">
  <xsd:schema xmlns:xsd="http://www.w3.org/2001/XMLSchema" xmlns:xs="http://www.w3.org/2001/XMLSchema" xmlns:p="http://schemas.microsoft.com/office/2006/metadata/properties" xmlns:ns3="7250ae7f-fe02-4fdc-810a-17c81696811f" xmlns:ns4="3c83eb88-dd76-471c-b880-d80725ce5069" targetNamespace="http://schemas.microsoft.com/office/2006/metadata/properties" ma:root="true" ma:fieldsID="fd50eb94252d2a31012e38c65347b71d" ns3:_="" ns4:_="">
    <xsd:import namespace="7250ae7f-fe02-4fdc-810a-17c81696811f"/>
    <xsd:import namespace="3c83eb88-dd76-471c-b880-d80725ce5069"/>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4:SharedWithUsers" minOccurs="0"/>
                <xsd:element ref="ns4:SharedWithDetails" minOccurs="0"/>
                <xsd:element ref="ns4:SharingHintHash"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250ae7f-fe02-4fdc-810a-17c81696811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c83eb88-dd76-471c-b880-d80725ce5069"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E96D781-ADA7-4244-9874-AA29C306DC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250ae7f-fe02-4fdc-810a-17c81696811f"/>
    <ds:schemaRef ds:uri="3c83eb88-dd76-471c-b880-d80725ce506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251213B-78BD-4FA4-8EDE-805595E87C59}">
  <ds:schemaRefs>
    <ds:schemaRef ds:uri="http://schemas.microsoft.com/sharepoint/v3/contenttype/forms"/>
  </ds:schemaRefs>
</ds:datastoreItem>
</file>

<file path=customXml/itemProps3.xml><?xml version="1.0" encoding="utf-8"?>
<ds:datastoreItem xmlns:ds="http://schemas.openxmlformats.org/officeDocument/2006/customXml" ds:itemID="{059AA1EF-1F06-40E3-B422-AA01C8D406AC}">
  <ds:schemaRefs>
    <ds:schemaRef ds:uri="7250ae7f-fe02-4fdc-810a-17c81696811f"/>
    <ds:schemaRef ds:uri="http://purl.org/dc/elements/1.1/"/>
    <ds:schemaRef ds:uri="http://purl.org/dc/terms/"/>
    <ds:schemaRef ds:uri="http://schemas.microsoft.com/office/2006/metadata/properties"/>
    <ds:schemaRef ds:uri="3c83eb88-dd76-471c-b880-d80725ce5069"/>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Theme</Template>
  <TotalTime>867</TotalTime>
  <Words>675</Words>
  <Application>Microsoft Macintosh PowerPoint</Application>
  <PresentationFormat>Custom</PresentationFormat>
  <Paragraphs>31</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Jizhong Xiao</cp:lastModifiedBy>
  <cp:revision>77</cp:revision>
  <cp:lastPrinted>2018-05-23T19:11:52Z</cp:lastPrinted>
  <dcterms:created xsi:type="dcterms:W3CDTF">2016-04-18T14:31:06Z</dcterms:created>
  <dcterms:modified xsi:type="dcterms:W3CDTF">2021-06-27T12:41:44Z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0x0101007908B5248659C84597500B09D09C87ED</vt:lpwstr>
  </property>
</Properties>
</file>

<file path=docProps/thumbnail.jpeg>
</file>